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"/>
  </p:notesMasterIdLst>
  <p:handoutMasterIdLst>
    <p:handoutMasterId r:id="rId6"/>
  </p:handoutMasterIdLst>
  <p:sldIdLst>
    <p:sldId id="741" r:id="rId2"/>
    <p:sldId id="742" r:id="rId3"/>
    <p:sldId id="743" r:id="rId4"/>
  </p:sldIdLst>
  <p:sldSz cx="12195175" cy="6859588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E7E6"/>
    <a:srgbClr val="FFFF93"/>
    <a:srgbClr val="ECF9E7"/>
    <a:srgbClr val="F0F3EA"/>
    <a:srgbClr val="FFFFEB"/>
    <a:srgbClr val="DCE6D2"/>
    <a:srgbClr val="DDE9F7"/>
    <a:srgbClr val="009644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6947" autoAdjust="0"/>
  </p:normalViewPr>
  <p:slideViewPr>
    <p:cSldViewPr>
      <p:cViewPr>
        <p:scale>
          <a:sx n="98" d="100"/>
          <a:sy n="98" d="100"/>
        </p:scale>
        <p:origin x="-732" y="-372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afisa\Desktop\15.02_&#1050;&#1059;&#1051;&#1068;&#1058;&#1059;&#1056;&#1040;%20&#1052;&#1040;&#1051;&#1054;&#1049;%20&#1056;&#1054;&#1044;&#1048;&#1053;&#1067;\&#1057;&#1051;&#1040;&#1049;&#1044;&#1067;%20&#1082;%20&#1074;&#1099;&#1089;&#1090;&#1091;&#1087;&#1083;&#1077;&#1085;&#1080;&#1102;%20&#1064;&#1072;&#1092;&#1080;&#1082;&#1086;&#1074;&#1086;&#1081;%20(&#1080;&#1079;&#1084;+&#1055;&#1060;&#1054;)%20&#1086;&#1090;%20&#1058;&#1080;&#1090;&#1086;&#1074;&#1086;&#1081;.ppt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titova.ms\Desktop\&#1080;&#1085;&#1092;&#1086;&#1088;&#1084;&#1072;&#1094;&#1080;&#1103;%20&#1086;&#1090;%20&#1055;&#1060;&#1054;\&#1089;&#1074;&#1086;&#1076;&#1085;&#1072;&#1103;%20&#1090;&#1072;&#1073;&#1083;&#1080;&#1094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fisa\Desktop\15.02_&#1050;&#1059;&#1051;&#1068;&#1058;&#1059;&#1056;&#1040;%20&#1052;&#1040;&#1051;&#1054;&#1049;%20&#1056;&#1054;&#1044;&#1048;&#1053;&#1067;\&#1057;&#1051;&#1040;&#1049;&#1044;&#1067;%20&#1082;%20&#1074;&#1099;&#1089;&#1090;&#1091;&#1087;&#1083;&#1077;&#1085;&#1080;&#1102;%20&#1064;&#1072;&#1092;&#1080;&#1082;&#1086;&#1074;&#1086;&#1081;%20(&#1080;&#1079;&#1084;+&#1055;&#1060;&#1054;)%20&#1086;&#1090;%20&#1058;&#1080;&#1090;&#1086;&#1074;&#1086;&#1081;.pp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05"/>
          <c:y val="0.83812882764654417"/>
          <c:w val="0.9"/>
          <c:h val="0.1340933945756780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00000495026469"/>
          <c:y val="0.80961867121147291"/>
          <c:w val="0.9"/>
          <c:h val="0.19038132878852704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05"/>
          <c:y val="0.83812882764654417"/>
          <c:w val="0.9"/>
          <c:h val="0.13409339457567804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1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0.00909</cdr:y>
    </cdr:from>
    <cdr:to>
      <cdr:x>1</cdr:x>
      <cdr:y>0.86264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42774"/>
          <a:ext cx="6480720" cy="4016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50000"/>
            </a:lnSpc>
          </a:pPr>
          <a:r>
            <a: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Что такое программа «Пушкинская карта</a:t>
          </a:r>
          <a:r>
            <a:rPr lang="ru-RU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»?</a:t>
          </a:r>
          <a:endParaRPr lang="ru-RU" sz="16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just">
            <a:lnSpc>
              <a:spcPct val="150000"/>
            </a:lnSpc>
          </a:pP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инициативе Президента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Владимира Путина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сентября 2021 года </a:t>
          </a:r>
        </a:p>
        <a:p xmlns:a="http://schemas.openxmlformats.org/drawingml/2006/main">
          <a:pPr algn="just">
            <a:lnSpc>
              <a:spcPct val="150000"/>
            </a:lnSpc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России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стартовала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новая культурная программа «Пушкинская карта». </a:t>
          </a:r>
          <a:endParaRPr lang="ru-RU" sz="1400" dirty="0" smtClean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just">
            <a:lnSpc>
              <a:spcPct val="150000"/>
            </a:lnSpc>
          </a:pP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её помощью молодые люди в возрасте </a:t>
          </a:r>
          <a:r>
            <a: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от 14 до 22 лет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смогут приобретать билеты в театры, концертные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залы, филармонии,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музеи и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галереи за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государственный счёт. </a:t>
          </a:r>
          <a:endParaRPr lang="ru-RU" sz="1400" dirty="0">
            <a:solidFill>
              <a:srgbClr val="00206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just">
            <a:lnSpc>
              <a:spcPct val="150000"/>
            </a:lnSpc>
          </a:pPr>
          <a:r>
            <a:rPr lang="ru-RU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«Пушкинская карта»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это специальная банковская карта для молодёжи, которой можно будет расплачиваться только при покупке билетов на культурные мероприятия.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Деньги 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на счёт таких карт будет направлять государство. В 2021 году на каждую карту будет зачислено </a:t>
          </a:r>
          <a:r>
            <a: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 3 тыс. рублей</a:t>
          </a:r>
          <a:r>
            <a: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В </a:t>
          </a:r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2022 году  </a:t>
          </a:r>
          <a:r>
            <a:rPr 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5 тыс. рублей. </a:t>
          </a:r>
          <a:endParaRPr lang="ru-RU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just">
            <a:lnSpc>
              <a:spcPct val="150000"/>
            </a:lnSpc>
          </a:pP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46" y="0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218"/>
            <a:ext cx="430249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46" y="6456218"/>
            <a:ext cx="4302494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46" y="0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09.09.2021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5"/>
            <a:ext cx="794258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249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46" y="6456218"/>
            <a:ext cx="4302494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97402-733E-4C51-8415-D638E9F759D3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B481-5E2E-4135-9BFC-743E905A1826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88BA-3437-4869-9781-4CCED7575161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1F40-076F-47D7-A050-52C0AB241C8B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5" y="4407921"/>
            <a:ext cx="10365899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5" y="2907387"/>
            <a:ext cx="10365899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3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7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31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5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63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1071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51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C7A8C-0CF9-40F9-94D5-4A7DA6D12B35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59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600571"/>
            <a:ext cx="5386202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A9D5E-DF37-44F9-9105-5DC01FD5E4E9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175379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7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88" indent="0">
              <a:buNone/>
              <a:defRPr sz="2400" b="1"/>
            </a:lvl2pPr>
            <a:lvl3pPr marL="1088776" indent="0">
              <a:buNone/>
              <a:defRPr sz="2100" b="1"/>
            </a:lvl3pPr>
            <a:lvl4pPr marL="1633164" indent="0">
              <a:buNone/>
              <a:defRPr sz="1900" b="1"/>
            </a:lvl4pPr>
            <a:lvl5pPr marL="2177552" indent="0">
              <a:buNone/>
              <a:defRPr sz="1900" b="1"/>
            </a:lvl5pPr>
            <a:lvl6pPr marL="2721940" indent="0">
              <a:buNone/>
              <a:defRPr sz="1900" b="1"/>
            </a:lvl6pPr>
            <a:lvl7pPr marL="3266328" indent="0">
              <a:buNone/>
              <a:defRPr sz="1900" b="1"/>
            </a:lvl7pPr>
            <a:lvl8pPr marL="3810716" indent="0">
              <a:buNone/>
              <a:defRPr sz="1900" b="1"/>
            </a:lvl8pPr>
            <a:lvl9pPr marL="435510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175379"/>
            <a:ext cx="5390437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9F57-4FA0-4C16-AAA4-829D129CBD84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BD9E-B756-43E6-9CDF-A81E7D3A5554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7D7E-834A-4916-88F5-E1B807C63C4D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3113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59" y="1435433"/>
            <a:ext cx="4012129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E5EB0-1B29-4406-98BD-AD7FB82B6E3F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388" indent="0">
              <a:buNone/>
              <a:defRPr sz="3300"/>
            </a:lvl2pPr>
            <a:lvl3pPr marL="1088776" indent="0">
              <a:buNone/>
              <a:defRPr sz="2900"/>
            </a:lvl3pPr>
            <a:lvl4pPr marL="1633164" indent="0">
              <a:buNone/>
              <a:defRPr sz="2400"/>
            </a:lvl4pPr>
            <a:lvl5pPr marL="2177552" indent="0">
              <a:buNone/>
              <a:defRPr sz="2400"/>
            </a:lvl5pPr>
            <a:lvl6pPr marL="2721940" indent="0">
              <a:buNone/>
              <a:defRPr sz="2400"/>
            </a:lvl6pPr>
            <a:lvl7pPr marL="3266328" indent="0">
              <a:buNone/>
              <a:defRPr sz="2400"/>
            </a:lvl7pPr>
            <a:lvl8pPr marL="3810716" indent="0">
              <a:buNone/>
              <a:defRPr sz="2400"/>
            </a:lvl8pPr>
            <a:lvl9pPr marL="4355104" indent="0">
              <a:buNone/>
              <a:defRPr sz="24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388" indent="0">
              <a:buNone/>
              <a:defRPr sz="1400"/>
            </a:lvl2pPr>
            <a:lvl3pPr marL="1088776" indent="0">
              <a:buNone/>
              <a:defRPr sz="1200"/>
            </a:lvl3pPr>
            <a:lvl4pPr marL="1633164" indent="0">
              <a:buNone/>
              <a:defRPr sz="1100"/>
            </a:lvl4pPr>
            <a:lvl5pPr marL="2177552" indent="0">
              <a:buNone/>
              <a:defRPr sz="1100"/>
            </a:lvl5pPr>
            <a:lvl6pPr marL="2721940" indent="0">
              <a:buNone/>
              <a:defRPr sz="1100"/>
            </a:lvl6pPr>
            <a:lvl7pPr marL="3266328" indent="0">
              <a:buNone/>
              <a:defRPr sz="1100"/>
            </a:lvl7pPr>
            <a:lvl8pPr marL="3810716" indent="0">
              <a:buNone/>
              <a:defRPr sz="1100"/>
            </a:lvl8pPr>
            <a:lvl9pPr marL="435510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A1C4-656A-4FD1-B90B-536D6DD07CD6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759" y="274701"/>
            <a:ext cx="10975658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759" y="1600571"/>
            <a:ext cx="10975658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6C89F8-8CAF-4EC9-916A-545776E686D6}" type="datetime1">
              <a:rPr lang="ru-RU" smtClean="0"/>
              <a:t>09.09.2021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4438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8877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33164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77552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8291" indent="-4082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631" indent="-34024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970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358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746" indent="-2721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2550"/>
              </p:ext>
            </p:extLst>
          </p:nvPr>
        </p:nvGraphicFramePr>
        <p:xfrm>
          <a:off x="1057027" y="1197546"/>
          <a:ext cx="6480720" cy="470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48" y="2349674"/>
            <a:ext cx="3259921" cy="2093480"/>
          </a:xfrm>
          <a:prstGeom prst="rect">
            <a:avLst/>
          </a:prstGeom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85019" y="261442"/>
            <a:ext cx="108501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ПРОГРАММЕ «ПУШКИНСКАЯ КАРТА»</a:t>
            </a:r>
            <a:endParaRPr lang="ru-RU" sz="28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5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4718182"/>
              </p:ext>
            </p:extLst>
          </p:nvPr>
        </p:nvGraphicFramePr>
        <p:xfrm>
          <a:off x="431483" y="2181366"/>
          <a:ext cx="5388320" cy="451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296020"/>
              </p:ext>
            </p:extLst>
          </p:nvPr>
        </p:nvGraphicFramePr>
        <p:xfrm>
          <a:off x="480963" y="2421682"/>
          <a:ext cx="6097588" cy="470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3051" y="117426"/>
            <a:ext cx="104411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РЕАЛИЗАЦИИ ПРОГРАММЫ «ПУШКИНСКАЯ КАРТА» </a:t>
            </a:r>
            <a:b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УЧРЕЖДЕНИЯХ КУЛЬТУРЫ И ИСКУССТВА РЕСПУБЛИКИ БАШКОРТОСТАН</a:t>
            </a:r>
            <a:r>
              <a:rPr lang="ru-RU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C53C89-8863-456C-AA37-0A9D733F3878}"/>
              </a:ext>
            </a:extLst>
          </p:cNvPr>
          <p:cNvSpPr txBox="1"/>
          <p:nvPr/>
        </p:nvSpPr>
        <p:spPr>
          <a:xfrm rot="10800000" flipV="1">
            <a:off x="6097587" y="1651661"/>
            <a:ext cx="5867400" cy="1138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6615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Республике Башкортостан к реализации программы подключились государственные учреждение культуры: </a:t>
            </a:r>
          </a:p>
          <a:p>
            <a:pPr marL="16615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17 театрально-концертных организаций, 4 музея с филиалами </a:t>
            </a:r>
          </a:p>
          <a:p>
            <a:pPr marL="16615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158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"/>
          <a:stretch/>
        </p:blipFill>
        <p:spPr bwMode="auto">
          <a:xfrm>
            <a:off x="564897" y="3635184"/>
            <a:ext cx="2572871" cy="176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5"/>
          <a:stretch/>
        </p:blipFill>
        <p:spPr bwMode="auto">
          <a:xfrm>
            <a:off x="552971" y="1651660"/>
            <a:ext cx="2596725" cy="184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s://rb7.ru/system/images/image_links/273766/%D0%91%D0%B0%D1%88%D0%B3%D0%BE%D1%81%D1%84%D0%B8%D0%BB%D0%B0%D1%80%D0%BC%D0%BE%D0%BD%D0%B8%D1%8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1"/>
          <a:stretch/>
        </p:blipFill>
        <p:spPr bwMode="auto">
          <a:xfrm>
            <a:off x="3264051" y="3635185"/>
            <a:ext cx="2514600" cy="176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s://kzngo.ru/images/bd94fe9558/eb6cecbdc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51" y="1651661"/>
            <a:ext cx="2463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3611" y="2421682"/>
            <a:ext cx="547260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театр оперы и балета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академический театр драмы имени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Мажита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Гафури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академический русский драматический театр РБ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Уфимский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татарский театр  «Нур»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молодежный театр РБ им.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М.Карима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театр кукол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Стерлитамакское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государственное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театрально-концертное объединение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Туймазинский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 татарский  драматический  театр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Салаватский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башкирский драматический театр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Сибайский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башкирский театр драмы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им.Арслана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Мубарякова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драматический театр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г.Стерлитамака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Сибайское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концертно-театральное объединение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симфонический оркестр Республики Башкортостан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Нефтекамская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филармония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академический ансамбль народного танца 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им.Ф.Гаскарова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концертный зал «</a:t>
            </a:r>
            <a:r>
              <a:rPr lang="ru-RU" sz="1000" b="1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Башкортоcтан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Башкирская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филармония 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</a:t>
            </a: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Хусаина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Ахметова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музей Боевой Славы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литературный музей РБ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Башкирский </a:t>
            </a:r>
            <a:r>
              <a:rPr 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художественный </a:t>
            </a:r>
            <a:r>
              <a:rPr lang="ru-RU" sz="10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</a:t>
            </a:r>
            <a:r>
              <a:rPr lang="ru-RU" sz="1000" b="1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им.М.В.Нестерова</a:t>
            </a:r>
            <a:endParaRPr 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3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273051" y="333450"/>
            <a:ext cx="10441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АФИША ПУШКИНСКОЙ КАРТЫ</a:t>
            </a:r>
            <a:b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6" r="1606" b="5690"/>
          <a:stretch/>
        </p:blipFill>
        <p:spPr bwMode="auto">
          <a:xfrm>
            <a:off x="1273051" y="3730244"/>
            <a:ext cx="527872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/>
          <a:stretch/>
        </p:blipFill>
        <p:spPr>
          <a:xfrm>
            <a:off x="7587574" y="3765357"/>
            <a:ext cx="3438492" cy="18734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93731" y="580874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посетитель </a:t>
            </a: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проекту 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«Пушкинская карта»</a:t>
            </a:r>
          </a:p>
          <a:p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музей Боевой  Славы</a:t>
            </a:r>
            <a:endParaRPr lang="ru-RU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7" y="1180016"/>
            <a:ext cx="3215378" cy="2009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35" y="1180016"/>
            <a:ext cx="3234973" cy="2021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39" y="1194711"/>
            <a:ext cx="3168352" cy="198022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369395" y="1917626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042546" y="1928747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318368"/>
      </p:ext>
    </p:extLst>
  </p:cSld>
  <p:clrMapOvr>
    <a:masterClrMapping/>
  </p:clrMapOvr>
</p:sld>
</file>

<file path=ppt/theme/theme1.xml><?xml version="1.0" encoding="utf-8"?>
<a:theme xmlns:a="http://schemas.openxmlformats.org/drawingml/2006/main" name="Z_1_Президиум Правительство_509_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Z_1_Оперативка_509_16x9</Template>
  <TotalTime>2103</TotalTime>
  <Words>259</Words>
  <Application>Microsoft Office PowerPoint</Application>
  <PresentationFormat>Произвольный</PresentationFormat>
  <Paragraphs>33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Z_1_Президиум Правительство_509_16x9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Абдуллина Эльвира Рамиловна</cp:lastModifiedBy>
  <cp:revision>155</cp:revision>
  <cp:lastPrinted>2021-09-03T11:19:21Z</cp:lastPrinted>
  <dcterms:created xsi:type="dcterms:W3CDTF">2020-09-18T12:06:36Z</dcterms:created>
  <dcterms:modified xsi:type="dcterms:W3CDTF">2021-09-09T10:04:11Z</dcterms:modified>
</cp:coreProperties>
</file>